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05" r:id="rId5"/>
    <p:sldId id="318" r:id="rId6"/>
    <p:sldId id="321" r:id="rId7"/>
    <p:sldId id="322" r:id="rId8"/>
    <p:sldId id="319" r:id="rId9"/>
    <p:sldId id="324" r:id="rId10"/>
    <p:sldId id="317" r:id="rId11"/>
    <p:sldId id="325" r:id="rId12"/>
    <p:sldId id="259" r:id="rId13"/>
    <p:sldId id="327" r:id="rId14"/>
    <p:sldId id="326" r:id="rId15"/>
    <p:sldId id="328" r:id="rId16"/>
    <p:sldId id="33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5D8D7"/>
    <a:srgbClr val="A9D7D9"/>
    <a:srgbClr val="93D3D9"/>
    <a:srgbClr val="AAD6FF"/>
    <a:srgbClr val="B2C8CD"/>
    <a:srgbClr val="CCD8D6"/>
    <a:srgbClr val="4F5945"/>
    <a:srgbClr val="73292A"/>
    <a:srgbClr val="7F86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879" autoAdjust="0"/>
  </p:normalViewPr>
  <p:slideViewPr>
    <p:cSldViewPr snapToGrid="0">
      <p:cViewPr varScale="1">
        <p:scale>
          <a:sx n="97" d="100"/>
          <a:sy n="97" d="100"/>
        </p:scale>
        <p:origin x="48" y="1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8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lant&#10;&#10;Description automatically generated">
            <a:extLst>
              <a:ext uri="{FF2B5EF4-FFF2-40B4-BE49-F238E27FC236}">
                <a16:creationId xmlns:a16="http://schemas.microsoft.com/office/drawing/2014/main" id="{A26D6E84-B5BE-5F3E-8B3F-1A46C7F30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210" y="0"/>
            <a:ext cx="8392026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0A7E03F-5776-960D-3CA6-7CE62AC96693}"/>
              </a:ext>
            </a:extLst>
          </p:cNvPr>
          <p:cNvSpPr/>
          <p:nvPr userDrawn="1"/>
        </p:nvSpPr>
        <p:spPr>
          <a:xfrm>
            <a:off x="3300284" y="654912"/>
            <a:ext cx="5591432" cy="55914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7464AF-3FD6-6193-CC95-A941ECE17B9D}"/>
              </a:ext>
            </a:extLst>
          </p:cNvPr>
          <p:cNvCxnSpPr>
            <a:cxnSpLocks/>
          </p:cNvCxnSpPr>
          <p:nvPr userDrawn="1"/>
        </p:nvCxnSpPr>
        <p:spPr>
          <a:xfrm>
            <a:off x="4359876" y="4300155"/>
            <a:ext cx="347224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E5214731-3110-8D76-56DF-6335371041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61" y="4157464"/>
            <a:ext cx="972078" cy="285381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16369FF-9501-1944-3E3F-46CBFD515D8D}"/>
              </a:ext>
            </a:extLst>
          </p:cNvPr>
          <p:cNvSpPr/>
          <p:nvPr userDrawn="1"/>
        </p:nvSpPr>
        <p:spPr>
          <a:xfrm>
            <a:off x="3447535" y="807312"/>
            <a:ext cx="5296930" cy="529693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AB1576B0-66ED-3F92-2AF8-4EF965E4E3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38" y="4814449"/>
            <a:ext cx="1668775" cy="16214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576603-B88C-9F7F-98A5-E94BD2C23E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77" y="1164252"/>
            <a:ext cx="818801" cy="845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9296" y="2660904"/>
            <a:ext cx="6693408" cy="1088136"/>
          </a:xfrm>
        </p:spPr>
        <p:txBody>
          <a:bodyPr anchor="b">
            <a:noAutofit/>
          </a:bodyPr>
          <a:lstStyle>
            <a:lvl1pPr algn="ctr">
              <a:defRPr sz="4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6384" y="2267712"/>
            <a:ext cx="2999232" cy="4389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EB05881-FB11-43E8-CCDD-8C12CDB4FE47}"/>
              </a:ext>
            </a:extLst>
          </p:cNvPr>
          <p:cNvSpPr/>
          <p:nvPr userDrawn="1"/>
        </p:nvSpPr>
        <p:spPr>
          <a:xfrm>
            <a:off x="838199" y="196052"/>
            <a:ext cx="10515601" cy="1686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icture containing fabric&#10;&#10;Description automatically generated">
            <a:extLst>
              <a:ext uri="{FF2B5EF4-FFF2-40B4-BE49-F238E27FC236}">
                <a16:creationId xmlns:a16="http://schemas.microsoft.com/office/drawing/2014/main" id="{A4941BBB-13FC-2ACE-1A50-C0F465531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14950" y="-64113"/>
            <a:ext cx="1562100" cy="43942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BE9E36-E9D5-3FA6-EE22-A6E5CE13C462}"/>
              </a:ext>
            </a:extLst>
          </p:cNvPr>
          <p:cNvSpPr/>
          <p:nvPr userDrawn="1"/>
        </p:nvSpPr>
        <p:spPr>
          <a:xfrm>
            <a:off x="995423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479E4054-0885-457B-35B3-A9B26ED936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69421" y="459092"/>
            <a:ext cx="749300" cy="2755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632"/>
            <a:ext cx="10515600" cy="1133856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90088"/>
            <a:ext cx="10515600" cy="3474720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6C79F3B-6B68-BA3C-6CBE-C26E339E45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D503431-982D-5D35-88BF-09474F76D6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044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068407D-A1C4-B842-0C34-B2DE8AD312D3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AE7FB-DFC0-DCDA-47AD-6ED81A6427FA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7A4DFCBA-879E-D6C9-9F81-B4F9225423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562BF3-1BFC-6948-02E0-8A1C121C3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58D7F8-0920-52BA-580D-0724912287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611EB-89A4-4C55-4032-4D0C418398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6963F99-41C3-5ED4-AAD8-B904145CC7E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75360" y="2615184"/>
            <a:ext cx="10241280" cy="3319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8034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2F7EB7A-F5B6-E308-68EE-3065E2B039A6}"/>
              </a:ext>
            </a:extLst>
          </p:cNvPr>
          <p:cNvSpPr/>
          <p:nvPr userDrawn="1"/>
        </p:nvSpPr>
        <p:spPr>
          <a:xfrm>
            <a:off x="0" y="0"/>
            <a:ext cx="4873752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 descr="A close-up of a tree&#10;&#10;Description automatically generated with medium confidence">
            <a:extLst>
              <a:ext uri="{FF2B5EF4-FFF2-40B4-BE49-F238E27FC236}">
                <a16:creationId xmlns:a16="http://schemas.microsoft.com/office/drawing/2014/main" id="{FED57607-56F6-9FD5-F0A8-DE0BCFE896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6459" flipH="1">
            <a:off x="2282032" y="1589693"/>
            <a:ext cx="970220" cy="22361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072" y="978408"/>
            <a:ext cx="4974336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DEF26CDF-94D4-BA22-7D14-8D3289040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1072" y="2322576"/>
            <a:ext cx="5065776" cy="448056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0017BF0C-B2B7-932F-A9AE-5BFAE4AB5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9612" y="2770632"/>
            <a:ext cx="5065776" cy="1554480"/>
          </a:xfrm>
        </p:spPr>
        <p:txBody>
          <a:bodyPr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DEAB8B47-DF86-7C9F-F027-2D4D22B2E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9612" y="4361688"/>
            <a:ext cx="5065776" cy="448056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9612" y="4791456"/>
            <a:ext cx="5065776" cy="1408176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8" name="Picture 37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id="{5B08C513-7071-2499-7E9D-CFD5A027C0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9083" y="2260473"/>
            <a:ext cx="1245309" cy="2314810"/>
          </a:xfrm>
          <a:prstGeom prst="rect">
            <a:avLst/>
          </a:prstGeom>
        </p:spPr>
      </p:pic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BD46E6E9-39FE-B605-0786-F7F7E656F9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6344" y="1426464"/>
            <a:ext cx="3922776" cy="424281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0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8546F5-5752-9595-980A-9978EC65B179}"/>
              </a:ext>
            </a:extLst>
          </p:cNvPr>
          <p:cNvSpPr/>
          <p:nvPr userDrawn="1"/>
        </p:nvSpPr>
        <p:spPr>
          <a:xfrm>
            <a:off x="491679" y="319214"/>
            <a:ext cx="11208641" cy="5857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8B1DFD-B7E9-D65B-0A47-8D442617B0D0}"/>
              </a:ext>
            </a:extLst>
          </p:cNvPr>
          <p:cNvCxnSpPr>
            <a:cxnSpLocks/>
          </p:cNvCxnSpPr>
          <p:nvPr userDrawn="1"/>
        </p:nvCxnSpPr>
        <p:spPr>
          <a:xfrm>
            <a:off x="837235" y="1767119"/>
            <a:ext cx="1051656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4190CCC3-E5E8-9E96-318B-F3F62E232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658" y="1631192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4712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4712" y="2629116"/>
            <a:ext cx="3200400" cy="3320861"/>
          </a:xfrm>
        </p:spPr>
        <p:txBody>
          <a:bodyPr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8848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8848" y="2629116"/>
            <a:ext cx="3200400" cy="3320861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270D939-D128-D431-82CE-9C15D5A7AA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09560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4AAE69C6-BB37-BC70-8424-BC928D19C91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09560" y="2629116"/>
            <a:ext cx="3200400" cy="3320861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908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abric&#10;&#10;Description automatically generated">
            <a:extLst>
              <a:ext uri="{FF2B5EF4-FFF2-40B4-BE49-F238E27FC236}">
                <a16:creationId xmlns:a16="http://schemas.microsoft.com/office/drawing/2014/main" id="{E0606CB6-3E28-F128-51B5-3786D74048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64BBC1B-7DD9-DA00-15CC-B446DA472005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C88A03B2-8C41-A023-CB90-5F79A1F01A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pic>
        <p:nvPicPr>
          <p:cNvPr id="10" name="Picture 9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id="{9EA6110C-517A-C447-DB03-9A264F112F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09" y="1695833"/>
            <a:ext cx="1155700" cy="4318000"/>
          </a:xfrm>
          <a:prstGeom prst="rect">
            <a:avLst/>
          </a:prstGeom>
        </p:spPr>
      </p:pic>
      <p:pic>
        <p:nvPicPr>
          <p:cNvPr id="12" name="Picture 11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id="{DC4249CD-2B45-A435-5B21-CFA7042138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749" y="381916"/>
            <a:ext cx="1155700" cy="431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A7568A0-F819-551E-4780-20A651246990}"/>
              </a:ext>
            </a:extLst>
          </p:cNvPr>
          <p:cNvSpPr/>
          <p:nvPr userDrawn="1"/>
        </p:nvSpPr>
        <p:spPr>
          <a:xfrm>
            <a:off x="1024128" y="2162946"/>
            <a:ext cx="3794760" cy="2536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11D903-56F9-B09B-0443-A76786804823}"/>
              </a:ext>
            </a:extLst>
          </p:cNvPr>
          <p:cNvSpPr/>
          <p:nvPr userDrawn="1"/>
        </p:nvSpPr>
        <p:spPr>
          <a:xfrm>
            <a:off x="1131655" y="2264499"/>
            <a:ext cx="3585549" cy="23354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91551-9B41-0ACF-0BE6-9D174E695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184" y="2889504"/>
            <a:ext cx="2852928" cy="108813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45D3FB1-678F-0A9A-CCB6-435CE57DA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1312" y="2011680"/>
            <a:ext cx="2999232" cy="2843784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l">
              <a:lnSpc>
                <a:spcPct val="150000"/>
              </a:lnSpc>
              <a:defRPr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82466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362110-9E75-C1E6-F3D3-769A27CB658B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E61109-4A99-6337-9E7D-6AE0370E2A33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13B4663F-72DF-CD37-DE9D-C35DFB37E8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48BE494-2D3C-A618-4422-6EA949698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628461"/>
            <a:ext cx="5181600" cy="3548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628461"/>
            <a:ext cx="5181600" cy="3548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9B248-9F11-0A11-E6AF-776D371E14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EFD48A-F270-E4EE-7C35-F4304F3DDF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A7DEB86-4C56-EB31-FEEE-EC8AA99FB456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C19EDA-96E7-C255-DFF9-F36A187EBACD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FAD938FE-3B63-4832-B610-64346C069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B38128B-385C-B928-A4A8-BD98929D3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abric&#10;&#10;Description automatically generated">
            <a:extLst>
              <a:ext uri="{FF2B5EF4-FFF2-40B4-BE49-F238E27FC236}">
                <a16:creationId xmlns:a16="http://schemas.microsoft.com/office/drawing/2014/main" id="{ABAD6905-AD97-1EAF-A4A3-D0BB13B128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3BCB4CA-03FB-81F4-F8A2-FA9C0DBDEB11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id="{138EDBF7-FA56-2BF9-ECFA-6C39FEE8F8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9852" flipH="1">
            <a:off x="1760954" y="2048834"/>
            <a:ext cx="1230524" cy="22873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880" y="978408"/>
            <a:ext cx="37490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83880" y="2194560"/>
            <a:ext cx="3749040" cy="430682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0FE36A83-31CF-DF76-5708-55ED9FB707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5BF6365E-74A9-6D7B-5F20-7C29F290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25296" y="1426464"/>
            <a:ext cx="3922776" cy="424281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0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B4DE27-1913-8274-9943-46641EA0DAB7}"/>
              </a:ext>
            </a:extLst>
          </p:cNvPr>
          <p:cNvSpPr/>
          <p:nvPr userDrawn="1"/>
        </p:nvSpPr>
        <p:spPr>
          <a:xfrm>
            <a:off x="1174276" y="-756"/>
            <a:ext cx="9843449" cy="5690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01AB4A-AE17-BFA4-697C-75EC6407E147}"/>
              </a:ext>
            </a:extLst>
          </p:cNvPr>
          <p:cNvSpPr/>
          <p:nvPr userDrawn="1"/>
        </p:nvSpPr>
        <p:spPr>
          <a:xfrm>
            <a:off x="1604189" y="-13446"/>
            <a:ext cx="8983623" cy="52577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1C7F01FE-99A8-35BD-05A1-6D93A2578E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833" y="5110810"/>
            <a:ext cx="1207554" cy="3545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6660DF-FD7A-4340-E854-B4680A6B88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02474" y="-1953000"/>
            <a:ext cx="1485900" cy="5372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1389888"/>
            <a:ext cx="8695944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516" y="2651760"/>
            <a:ext cx="7744968" cy="269748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ctr">
              <a:lnSpc>
                <a:spcPct val="100000"/>
              </a:lnSpc>
              <a:defRPr sz="18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2F05D25C-B703-1868-603E-D468EF44D7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8FDB2CC-A975-BC07-042A-228D387E51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68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8ADFA29-47E3-2E16-12B7-D8031DC04C0D}"/>
              </a:ext>
            </a:extLst>
          </p:cNvPr>
          <p:cNvSpPr/>
          <p:nvPr userDrawn="1"/>
        </p:nvSpPr>
        <p:spPr>
          <a:xfrm>
            <a:off x="0" y="3377183"/>
            <a:ext cx="12192000" cy="2326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D373DB44-C887-96AC-D32D-B7656F28F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87322" y="3187511"/>
            <a:ext cx="1422400" cy="5283200"/>
          </a:xfrm>
          <a:prstGeom prst="rect">
            <a:avLst/>
          </a:prstGeom>
        </p:spPr>
      </p:pic>
      <p:pic>
        <p:nvPicPr>
          <p:cNvPr id="9" name="Picture 8" descr="A picture containing bedclothes, fabric&#10;&#10;Description automatically generated">
            <a:extLst>
              <a:ext uri="{FF2B5EF4-FFF2-40B4-BE49-F238E27FC236}">
                <a16:creationId xmlns:a16="http://schemas.microsoft.com/office/drawing/2014/main" id="{6A080FF9-A96B-AA38-428D-5F2CF533D0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00022" y="287485"/>
            <a:ext cx="1485900" cy="53721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5150280-02E2-686D-A130-65EBDA15EF13}"/>
              </a:ext>
            </a:extLst>
          </p:cNvPr>
          <p:cNvSpPr/>
          <p:nvPr userDrawn="1"/>
        </p:nvSpPr>
        <p:spPr>
          <a:xfrm>
            <a:off x="232651" y="3633264"/>
            <a:ext cx="11740896" cy="178975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15" name="Picture 14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3DD4D68C-6665-333E-98E8-785116A05A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0193">
            <a:off x="6957396" y="5090392"/>
            <a:ext cx="856832" cy="832525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27E0939A-D971-0D79-9B6D-834913C959B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979" y="3252854"/>
            <a:ext cx="1206427" cy="621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153668" y="3977640"/>
            <a:ext cx="9884664" cy="73152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153668" y="4700016"/>
            <a:ext cx="9884664" cy="4572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FFFFFF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70832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72000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109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F45E1C-47F6-0AF9-7468-BA613D681E1D}"/>
              </a:ext>
            </a:extLst>
          </p:cNvPr>
          <p:cNvSpPr/>
          <p:nvPr userDrawn="1"/>
        </p:nvSpPr>
        <p:spPr>
          <a:xfrm>
            <a:off x="0" y="1533950"/>
            <a:ext cx="12192000" cy="379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fabric&#10;&#10;Description automatically generated">
            <a:extLst>
              <a:ext uri="{FF2B5EF4-FFF2-40B4-BE49-F238E27FC236}">
                <a16:creationId xmlns:a16="http://schemas.microsoft.com/office/drawing/2014/main" id="{AB9E0D8B-7031-366D-884B-EB3FABD78C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56236" y="-1772981"/>
            <a:ext cx="2147050" cy="60396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859314F-DCEF-A5A7-C5D9-F0D39AAC9FFA}"/>
              </a:ext>
            </a:extLst>
          </p:cNvPr>
          <p:cNvSpPr/>
          <p:nvPr userDrawn="1"/>
        </p:nvSpPr>
        <p:spPr>
          <a:xfrm>
            <a:off x="225552" y="1796143"/>
            <a:ext cx="11740896" cy="32657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DAAE5EB8-5B6B-6FA6-E6E7-D2F58FDFB4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07543" y="-287017"/>
            <a:ext cx="1051334" cy="3866771"/>
          </a:xfrm>
          <a:prstGeom prst="rect">
            <a:avLst/>
          </a:prstGeom>
        </p:spPr>
      </p:pic>
      <p:pic>
        <p:nvPicPr>
          <p:cNvPr id="19" name="Picture 18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BB1368FF-AA1B-4423-30B1-BE082E6F19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222" y="492338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456" y="2404872"/>
            <a:ext cx="8705088" cy="2002536"/>
          </a:xfrm>
        </p:spPr>
        <p:txBody>
          <a:bodyPr anchor="t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3454" y="3964517"/>
            <a:ext cx="8705089" cy="4572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F5E2B84E-B4F2-ED93-8084-ECFC3B9C38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49667" y="3189069"/>
            <a:ext cx="945473" cy="1936750"/>
          </a:xfrm>
        </p:spPr>
        <p:txBody>
          <a:bodyPr>
            <a:noAutofit/>
          </a:bodyPr>
          <a:lstStyle>
            <a:lvl1pPr marL="0" indent="0">
              <a:buNone/>
              <a:defRPr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FDD82133-EB75-7E07-A9CE-730CB7F6CD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184" y="2136567"/>
            <a:ext cx="941832" cy="1936750"/>
          </a:xfrm>
        </p:spPr>
        <p:txBody>
          <a:bodyPr>
            <a:noAutofit/>
          </a:bodyPr>
          <a:lstStyle>
            <a:lvl1pPr marL="0" indent="0">
              <a:buNone/>
              <a:defRPr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178703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375868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26173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28309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28270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63663" y="3926721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65799" y="4286611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280672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16065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8201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8733074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66331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68467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687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8136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6424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6424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Picture Placeholder 17">
            <a:extLst>
              <a:ext uri="{FF2B5EF4-FFF2-40B4-BE49-F238E27FC236}">
                <a16:creationId xmlns:a16="http://schemas.microsoft.com/office/drawing/2014/main" id="{B23EF08B-7D0C-7D96-413D-71C22E3F74D0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168136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19">
            <a:extLst>
              <a:ext uri="{FF2B5EF4-FFF2-40B4-BE49-F238E27FC236}">
                <a16:creationId xmlns:a16="http://schemas.microsoft.com/office/drawing/2014/main" id="{A6866782-6675-4F37-E5D2-68CB0191C1A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06424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9">
            <a:extLst>
              <a:ext uri="{FF2B5EF4-FFF2-40B4-BE49-F238E27FC236}">
                <a16:creationId xmlns:a16="http://schemas.microsoft.com/office/drawing/2014/main" id="{9F53AB27-DDFA-AA5D-8253-546C9BBA9CE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06424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22675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39312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39312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7">
            <a:extLst>
              <a:ext uri="{FF2B5EF4-FFF2-40B4-BE49-F238E27FC236}">
                <a16:creationId xmlns:a16="http://schemas.microsoft.com/office/drawing/2014/main" id="{DD9CE7E9-3BC2-0321-457B-61D363708B38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422675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70DD1941-A469-A457-B987-E0E2C300A8A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639312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D6B84B7D-A7EC-6FE1-9925-F78AF0DE23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639312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77214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72200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2200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7">
            <a:extLst>
              <a:ext uri="{FF2B5EF4-FFF2-40B4-BE49-F238E27FC236}">
                <a16:creationId xmlns:a16="http://schemas.microsoft.com/office/drawing/2014/main" id="{AA1AC2FE-336D-4E7F-2C86-6A8C29BA8F90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677214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FA370BF1-09EC-DBE1-5118-8A92A0F90BC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172200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5089D72C-E865-F5D3-CB1E-050AEF68445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172200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9317533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705088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05088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Picture Placeholder 17">
            <a:extLst>
              <a:ext uri="{FF2B5EF4-FFF2-40B4-BE49-F238E27FC236}">
                <a16:creationId xmlns:a16="http://schemas.microsoft.com/office/drawing/2014/main" id="{4F7ECA98-24CD-8CC5-A3EC-BFF5E9B11748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9317533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46CBECF2-D93E-3DF9-064C-CB4A3262B69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705088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71E06E16-A083-B853-8155-7FF97AD1DE8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05088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2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80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9" r:id="rId3"/>
    <p:sldLayoutId id="2147483651" r:id="rId4"/>
    <p:sldLayoutId id="2147483650" r:id="rId5"/>
    <p:sldLayoutId id="2147483663" r:id="rId6"/>
    <p:sldLayoutId id="2147483665" r:id="rId7"/>
    <p:sldLayoutId id="2147483660" r:id="rId8"/>
    <p:sldLayoutId id="2147483661" r:id="rId9"/>
    <p:sldLayoutId id="2147483662" r:id="rId10"/>
    <p:sldLayoutId id="2147483666" r:id="rId11"/>
    <p:sldLayoutId id="2147483653" r:id="rId12"/>
    <p:sldLayoutId id="2147483664" r:id="rId13"/>
    <p:sldLayoutId id="2147483667" r:id="rId14"/>
    <p:sldLayoutId id="2147483652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73292A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jrh.12128" TargetMode="External"/><Relationship Id="rId7" Type="http://schemas.openxmlformats.org/officeDocument/2006/relationships/hyperlink" Target="https://doi.org/10.1177/1403494808089554" TargetMode="External"/><Relationship Id="rId2" Type="http://schemas.openxmlformats.org/officeDocument/2006/relationships/hyperlink" Target="https://www.aha.org/system/files/media/file/2022/09/rural-hospital-closures-threaten-access-report.pdf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i.org/10.1111/1475-6773.13254" TargetMode="External"/><Relationship Id="rId5" Type="http://schemas.openxmlformats.org/officeDocument/2006/relationships/hyperlink" Target="https://doi.org/10.1016/j.jss.2020.08.055" TargetMode="External"/><Relationship Id="rId4" Type="http://schemas.openxmlformats.org/officeDocument/2006/relationships/hyperlink" Target="https://doi.org/10.1111/1475-6773.13965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1.png"/><Relationship Id="rId11" Type="http://schemas.openxmlformats.org/officeDocument/2006/relationships/image" Target="../media/image23.svg"/><Relationship Id="rId5" Type="http://schemas.openxmlformats.org/officeDocument/2006/relationships/image" Target="../media/image30.svg"/><Relationship Id="rId10" Type="http://schemas.openxmlformats.org/officeDocument/2006/relationships/image" Target="../media/image22.png"/><Relationship Id="rId4" Type="http://schemas.openxmlformats.org/officeDocument/2006/relationships/image" Target="../media/image29.png"/><Relationship Id="rId9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4180B-35BA-C28E-820F-59C84FBDD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Rural Hospitals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6260E8-21BF-1371-4767-5E86248A7A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Ashlynn Wimer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48F08E8-0260-F9DD-78A6-5019F178813A}"/>
              </a:ext>
            </a:extLst>
          </p:cNvPr>
          <p:cNvSpPr txBox="1">
            <a:spLocks/>
          </p:cNvSpPr>
          <p:nvPr/>
        </p:nvSpPr>
        <p:spPr>
          <a:xfrm>
            <a:off x="4319239" y="3523785"/>
            <a:ext cx="3553522" cy="4505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are partial closures a cure?</a:t>
            </a:r>
          </a:p>
        </p:txBody>
      </p:sp>
    </p:spTree>
    <p:extLst>
      <p:ext uri="{BB962C8B-B14F-4D97-AF65-F5344CB8AC3E}">
        <p14:creationId xmlns:p14="http://schemas.microsoft.com/office/powerpoint/2010/main" val="317718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27095-B198-785F-9170-FE3EB959C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An Important 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760FE-9BB4-41D8-B063-B9432040E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5605" y="3591731"/>
            <a:ext cx="2956244" cy="1322391"/>
          </a:xfrm>
          <a:solidFill>
            <a:schemeClr val="accent6"/>
          </a:solidFill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400" b="1" dirty="0"/>
              <a:t>ACS 2016 </a:t>
            </a:r>
            <a:r>
              <a:rPr lang="en-US" sz="3200" b="1" dirty="0"/>
              <a:t>5-Year Estimate</a:t>
            </a:r>
            <a:endParaRPr lang="en-US" sz="48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642C9B-3F81-D1C8-214F-A3F3007B2E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“Do I Stay or Do I Go?” – A Cheboygan Story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ACEA91-0767-8CED-C745-90E9E76CB4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9A0688-AE9C-85EE-58C8-21AFDD090BBD}"/>
              </a:ext>
            </a:extLst>
          </p:cNvPr>
          <p:cNvSpPr txBox="1">
            <a:spLocks/>
          </p:cNvSpPr>
          <p:nvPr/>
        </p:nvSpPr>
        <p:spPr>
          <a:xfrm>
            <a:off x="6347802" y="3596848"/>
            <a:ext cx="2953512" cy="1317274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accent3"/>
                </a:solidFill>
                <a:latin typeface="Gill Sans Nova Light" panose="020F0302020204030204" pitchFamily="34" charset="0"/>
                <a:ea typeface="+mn-ea"/>
                <a:cs typeface="Gill Sans Nova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accent3"/>
                </a:solidFill>
                <a:latin typeface="Gill Sans Nova Light" panose="020F0302020204030204" pitchFamily="34" charset="0"/>
                <a:ea typeface="+mn-ea"/>
                <a:cs typeface="Gill Sans Nova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3"/>
                </a:solidFill>
                <a:latin typeface="Gill Sans Nova Light" panose="020F0302020204030204" pitchFamily="34" charset="0"/>
                <a:ea typeface="+mn-ea"/>
                <a:cs typeface="Gill Sans Nova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Gill Sans Nova Light" panose="020F0302020204030204" pitchFamily="34" charset="0"/>
                <a:ea typeface="+mn-ea"/>
                <a:cs typeface="Gill Sans Nova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Gill Sans Nova Light" panose="020F0302020204030204" pitchFamily="34" charset="0"/>
                <a:ea typeface="+mn-ea"/>
                <a:cs typeface="Gill Sans Nova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400" b="1" dirty="0"/>
              <a:t>ACS 2011 </a:t>
            </a:r>
            <a:r>
              <a:rPr lang="en-US" sz="3200" b="1" dirty="0"/>
              <a:t>5-Year Estimate</a:t>
            </a:r>
          </a:p>
        </p:txBody>
      </p:sp>
      <p:sp>
        <p:nvSpPr>
          <p:cNvPr id="8" name="Minus Sign 7">
            <a:extLst>
              <a:ext uri="{FF2B5EF4-FFF2-40B4-BE49-F238E27FC236}">
                <a16:creationId xmlns:a16="http://schemas.microsoft.com/office/drawing/2014/main" id="{E571DCE5-0F78-B11F-1B6A-A75628036696}"/>
              </a:ext>
            </a:extLst>
          </p:cNvPr>
          <p:cNvSpPr/>
          <p:nvPr/>
        </p:nvSpPr>
        <p:spPr>
          <a:xfrm>
            <a:off x="5452063" y="3972857"/>
            <a:ext cx="895739" cy="559837"/>
          </a:xfrm>
          <a:prstGeom prst="mathMinus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96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A493-E6C0-8BD5-EF21-F156F81D4E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“Do I Stay or Do I Go?” – A Cheboygan Story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3FF143-C6CB-D1D9-4CA7-2FC7BF6E20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E0D6FE-4504-E6D2-C5FB-32DA461B7E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5"/>
          <a:stretch/>
        </p:blipFill>
        <p:spPr>
          <a:xfrm>
            <a:off x="6748029" y="475807"/>
            <a:ext cx="4552983" cy="568219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0B85BCC-81B6-412A-B7E5-510B6107246F}"/>
              </a:ext>
            </a:extLst>
          </p:cNvPr>
          <p:cNvGrpSpPr/>
          <p:nvPr/>
        </p:nvGrpSpPr>
        <p:grpSpPr>
          <a:xfrm>
            <a:off x="1304482" y="497570"/>
            <a:ext cx="4315748" cy="5123963"/>
            <a:chOff x="292660" y="211828"/>
            <a:chExt cx="4315748" cy="5123963"/>
          </a:xfrm>
        </p:grpSpPr>
        <p:pic>
          <p:nvPicPr>
            <p:cNvPr id="11" name="Picture 10" descr="A map of the state of idaho&#10;&#10;Description automatically generated">
              <a:extLst>
                <a:ext uri="{FF2B5EF4-FFF2-40B4-BE49-F238E27FC236}">
                  <a16:creationId xmlns:a16="http://schemas.microsoft.com/office/drawing/2014/main" id="{85B34A93-5D31-6986-3E22-C9990DA6B1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587" t="639" r="25497" b="32305"/>
            <a:stretch/>
          </p:blipFill>
          <p:spPr>
            <a:xfrm>
              <a:off x="292660" y="211828"/>
              <a:ext cx="2972430" cy="4991287"/>
            </a:xfrm>
            <a:prstGeom prst="rect">
              <a:avLst/>
            </a:prstGeom>
          </p:spPr>
        </p:pic>
        <p:pic>
          <p:nvPicPr>
            <p:cNvPr id="12" name="Picture 11" descr="A map of the state of idaho&#10;&#10;Description automatically generated">
              <a:extLst>
                <a:ext uri="{FF2B5EF4-FFF2-40B4-BE49-F238E27FC236}">
                  <a16:creationId xmlns:a16="http://schemas.microsoft.com/office/drawing/2014/main" id="{5E7E6DC0-5CD4-E72C-C9C5-2461499E98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635" t="71580" r="28549" b="23184"/>
            <a:stretch/>
          </p:blipFill>
          <p:spPr>
            <a:xfrm rot="16200000">
              <a:off x="1670702" y="3437051"/>
              <a:ext cx="3246150" cy="55132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A981C94-DCEE-BC4C-7E58-FC21790C2559}"/>
                </a:ext>
              </a:extLst>
            </p:cNvPr>
            <p:cNvSpPr txBox="1"/>
            <p:nvPr/>
          </p:nvSpPr>
          <p:spPr>
            <a:xfrm>
              <a:off x="3527612" y="2276331"/>
              <a:ext cx="9045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6">
                      <a:lumMod val="25000"/>
                    </a:schemeClr>
                  </a:solidFill>
                </a:rPr>
                <a:t>≥$1013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FA5878-76F3-E423-5E3A-069BF72489BA}"/>
                </a:ext>
              </a:extLst>
            </p:cNvPr>
            <p:cNvSpPr txBox="1"/>
            <p:nvPr/>
          </p:nvSpPr>
          <p:spPr>
            <a:xfrm>
              <a:off x="3527612" y="2738778"/>
              <a:ext cx="10807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6">
                      <a:lumMod val="25000"/>
                    </a:schemeClr>
                  </a:solidFill>
                </a:rPr>
                <a:t> $1013 to</a:t>
              </a:r>
            </a:p>
            <a:p>
              <a:r>
                <a:rPr lang="en-US" sz="1600" b="1" dirty="0">
                  <a:solidFill>
                    <a:schemeClr val="accent6">
                      <a:lumMod val="25000"/>
                    </a:schemeClr>
                  </a:solidFill>
                </a:rPr>
                <a:t>-$581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BEAE497-9B66-6E84-E6C4-977042B8C391}"/>
                </a:ext>
              </a:extLst>
            </p:cNvPr>
            <p:cNvSpPr txBox="1"/>
            <p:nvPr/>
          </p:nvSpPr>
          <p:spPr>
            <a:xfrm>
              <a:off x="3527612" y="3420327"/>
              <a:ext cx="10807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6">
                      <a:lumMod val="25000"/>
                    </a:schemeClr>
                  </a:solidFill>
                </a:rPr>
                <a:t>-$581 to   -$4795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1201D5-8D1F-5C0F-484A-94279450C269}"/>
                </a:ext>
              </a:extLst>
            </p:cNvPr>
            <p:cNvSpPr txBox="1"/>
            <p:nvPr/>
          </p:nvSpPr>
          <p:spPr>
            <a:xfrm>
              <a:off x="3504872" y="4037343"/>
              <a:ext cx="1038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6">
                      <a:lumMod val="25000"/>
                    </a:schemeClr>
                  </a:solidFill>
                </a:rPr>
                <a:t>-$4795 to -$8961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62F46D3-1265-F721-656C-7D574DB84E09}"/>
                </a:ext>
              </a:extLst>
            </p:cNvPr>
            <p:cNvSpPr txBox="1"/>
            <p:nvPr/>
          </p:nvSpPr>
          <p:spPr>
            <a:xfrm>
              <a:off x="3504872" y="4793843"/>
              <a:ext cx="10807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6">
                      <a:lumMod val="25000"/>
                    </a:schemeClr>
                  </a:solidFill>
                </a:rPr>
                <a:t>≤-$8961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6362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A493-E6C0-8BD5-EF21-F156F81D4E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“Do I Stay or Do I Go?” – A Cheboygan Story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3FF143-C6CB-D1D9-4CA7-2FC7BF6E20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CEC38C-B932-56A9-ECD2-85F40522F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085" y="510074"/>
            <a:ext cx="4379846" cy="5473959"/>
          </a:xfrm>
          <a:prstGeom prst="rect">
            <a:avLst/>
          </a:prstGeom>
        </p:spPr>
      </p:pic>
      <p:pic>
        <p:nvPicPr>
          <p:cNvPr id="7" name="Picture 6" descr="A map of the state of idaho&#10;&#10;Description automatically generated">
            <a:extLst>
              <a:ext uri="{FF2B5EF4-FFF2-40B4-BE49-F238E27FC236}">
                <a16:creationId xmlns:a16="http://schemas.microsoft.com/office/drawing/2014/main" id="{8B8BE874-458C-B4B5-2F43-A2C14EF6DE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60" r="25850" b="30986"/>
          <a:stretch/>
        </p:blipFill>
        <p:spPr>
          <a:xfrm>
            <a:off x="1121228" y="253477"/>
            <a:ext cx="3222172" cy="5616664"/>
          </a:xfrm>
          <a:prstGeom prst="rect">
            <a:avLst/>
          </a:prstGeom>
        </p:spPr>
      </p:pic>
      <p:pic>
        <p:nvPicPr>
          <p:cNvPr id="8" name="Picture 7" descr="A map of the state of idaho&#10;&#10;Description automatically generated">
            <a:extLst>
              <a:ext uri="{FF2B5EF4-FFF2-40B4-BE49-F238E27FC236}">
                <a16:creationId xmlns:a16="http://schemas.microsoft.com/office/drawing/2014/main" id="{74DA16C6-CFC8-F164-7331-A59C7A329D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03" t="71784" r="29788" b="23364"/>
          <a:stretch/>
        </p:blipFill>
        <p:spPr>
          <a:xfrm rot="16200000">
            <a:off x="2673219" y="3875883"/>
            <a:ext cx="3340360" cy="7054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9198FC-4345-FAB4-139A-3DEDF370D421}"/>
              </a:ext>
            </a:extLst>
          </p:cNvPr>
          <p:cNvSpPr txBox="1"/>
          <p:nvPr/>
        </p:nvSpPr>
        <p:spPr>
          <a:xfrm>
            <a:off x="4696127" y="2767854"/>
            <a:ext cx="904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25000"/>
                  </a:schemeClr>
                </a:solidFill>
              </a:rPr>
              <a:t>≥0.183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5B52BF-3A76-AA38-347F-9B558AB84B22}"/>
              </a:ext>
            </a:extLst>
          </p:cNvPr>
          <p:cNvSpPr txBox="1"/>
          <p:nvPr/>
        </p:nvSpPr>
        <p:spPr>
          <a:xfrm>
            <a:off x="4631032" y="3294834"/>
            <a:ext cx="1080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25000"/>
                  </a:schemeClr>
                </a:solidFill>
              </a:rPr>
              <a:t>0.183 to 0.106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B14089-6312-5AC8-D117-CAB0C6DDB8EF}"/>
              </a:ext>
            </a:extLst>
          </p:cNvPr>
          <p:cNvSpPr txBox="1"/>
          <p:nvPr/>
        </p:nvSpPr>
        <p:spPr>
          <a:xfrm>
            <a:off x="4696127" y="3911850"/>
            <a:ext cx="1080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25000"/>
                  </a:schemeClr>
                </a:solidFill>
              </a:rPr>
              <a:t>0.106 to 0.46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FB7620-E64D-0900-A756-5FE71FC47249}"/>
              </a:ext>
            </a:extLst>
          </p:cNvPr>
          <p:cNvSpPr txBox="1"/>
          <p:nvPr/>
        </p:nvSpPr>
        <p:spPr>
          <a:xfrm>
            <a:off x="4652209" y="4575299"/>
            <a:ext cx="10384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25000"/>
                  </a:schemeClr>
                </a:solidFill>
              </a:rPr>
              <a:t>0.046 to </a:t>
            </a:r>
          </a:p>
          <a:p>
            <a:r>
              <a:rPr lang="en-US" sz="1600" b="1" dirty="0">
                <a:solidFill>
                  <a:schemeClr val="accent6">
                    <a:lumMod val="25000"/>
                  </a:schemeClr>
                </a:solidFill>
              </a:rPr>
              <a:t>-0.018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B21778-F712-0B28-7AED-1F986F74DE59}"/>
              </a:ext>
            </a:extLst>
          </p:cNvPr>
          <p:cNvSpPr txBox="1"/>
          <p:nvPr/>
        </p:nvSpPr>
        <p:spPr>
          <a:xfrm>
            <a:off x="4673386" y="5325246"/>
            <a:ext cx="1038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25000"/>
                  </a:schemeClr>
                </a:solidFill>
              </a:rPr>
              <a:t>≤ -0.018</a:t>
            </a:r>
          </a:p>
        </p:txBody>
      </p:sp>
    </p:spTree>
    <p:extLst>
      <p:ext uri="{BB962C8B-B14F-4D97-AF65-F5344CB8AC3E}">
        <p14:creationId xmlns:p14="http://schemas.microsoft.com/office/powerpoint/2010/main" val="2098767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3F635-5320-2030-9E1E-129FBD554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F1EDC-34FF-7191-87D9-06A0939F7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effectLst/>
              </a:rPr>
              <a:t>American Hospital Association. (2022). </a:t>
            </a:r>
            <a:r>
              <a:rPr lang="en-US" i="1" dirty="0">
                <a:effectLst/>
              </a:rPr>
              <a:t>Rural Hospital Closures Threaten Access: Solutions to Preserve Care in 	Local Communities.</a:t>
            </a:r>
            <a:r>
              <a:rPr lang="en-US" dirty="0">
                <a:effectLst/>
              </a:rPr>
              <a:t> American Hospital Association. 	</a:t>
            </a:r>
            <a:r>
              <a:rPr lang="en-US" dirty="0">
                <a:effectLst/>
                <a:hlinkClick r:id="rId2"/>
              </a:rPr>
              <a:t>https://www.aha.org/system/files/media/file/2022/09/rural-hospital-closures-threaten-access-</a:t>
            </a:r>
            <a:r>
              <a:rPr lang="en-US" dirty="0">
                <a:effectLst/>
              </a:rPr>
              <a:t>	</a:t>
            </a:r>
            <a:r>
              <a:rPr lang="en-US" dirty="0">
                <a:effectLst/>
                <a:hlinkClick r:id="rId2"/>
              </a:rPr>
              <a:t>report.pdf</a:t>
            </a: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dirty="0">
                <a:effectLst/>
              </a:rPr>
              <a:t>Kaufman, B. G., Thomas, S. R., Randolph, R. K., Perry, J. R., Thompson, K. W., Holmes, G. M., &amp; Pink, G. H. 	(2016). The Rising Rate of Rural Hospital Closures. </a:t>
            </a:r>
            <a:r>
              <a:rPr lang="en-US" i="1" dirty="0">
                <a:effectLst/>
              </a:rPr>
              <a:t>The Journal of Rural Health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32</a:t>
            </a:r>
            <a:r>
              <a:rPr lang="en-US" dirty="0">
                <a:effectLst/>
              </a:rPr>
              <a:t>(1), 35–43. 	</a:t>
            </a:r>
            <a:r>
              <a:rPr lang="en-US" dirty="0">
                <a:effectLst/>
                <a:hlinkClick r:id="rId3"/>
              </a:rPr>
              <a:t>https://doi.org/10.1111/jrh.12128</a:t>
            </a: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dirty="0">
                <a:effectLst/>
              </a:rPr>
              <a:t>Malone, T. L., </a:t>
            </a:r>
            <a:r>
              <a:rPr lang="en-US" dirty="0" err="1">
                <a:effectLst/>
              </a:rPr>
              <a:t>Planey</a:t>
            </a:r>
            <a:r>
              <a:rPr lang="en-US" dirty="0">
                <a:effectLst/>
              </a:rPr>
              <a:t>, A. M., </a:t>
            </a:r>
            <a:r>
              <a:rPr lang="en-US" dirty="0" err="1">
                <a:effectLst/>
              </a:rPr>
              <a:t>Bozovich</a:t>
            </a:r>
            <a:r>
              <a:rPr lang="en-US" dirty="0">
                <a:effectLst/>
              </a:rPr>
              <a:t>, L. B., Thompson, K. W., &amp; Holmes, G. M. (2022). The economic effects 	of rural hospital closures. </a:t>
            </a:r>
            <a:r>
              <a:rPr lang="en-US" i="1" dirty="0">
                <a:effectLst/>
              </a:rPr>
              <a:t>Health Services Research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57</a:t>
            </a:r>
            <a:r>
              <a:rPr lang="en-US" dirty="0">
                <a:effectLst/>
              </a:rPr>
              <a:t>, 614–623. </a:t>
            </a:r>
            <a:r>
              <a:rPr lang="en-US" dirty="0">
                <a:effectLst/>
                <a:hlinkClick r:id="rId4"/>
              </a:rPr>
              <a:t>https://doi.org/10.1111/1475-</a:t>
            </a:r>
            <a:r>
              <a:rPr lang="en-US" dirty="0">
                <a:effectLst/>
              </a:rPr>
              <a:t>	</a:t>
            </a:r>
            <a:r>
              <a:rPr lang="en-US" dirty="0">
                <a:effectLst/>
                <a:hlinkClick r:id="rId4"/>
              </a:rPr>
              <a:t>6773.13965</a:t>
            </a: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dirty="0">
                <a:effectLst/>
              </a:rPr>
              <a:t>McCarthy, S., Moore, D., Smedley, W. A., Crowley, B. M., Stephens, S. W., Griffin, R. L., Tanner, L. C., &amp; Jansen, 	J. O. (2021). Impact of Rural Hospital Closures on Health-Care Access. </a:t>
            </a:r>
            <a:r>
              <a:rPr lang="en-US" i="1" dirty="0">
                <a:effectLst/>
              </a:rPr>
              <a:t>Journal of Surgical Research</a:t>
            </a:r>
            <a:r>
              <a:rPr lang="en-US" dirty="0">
                <a:effectLst/>
              </a:rPr>
              <a:t>, 	</a:t>
            </a:r>
            <a:r>
              <a:rPr lang="en-US" i="1" dirty="0">
                <a:effectLst/>
              </a:rPr>
              <a:t>258</a:t>
            </a:r>
            <a:r>
              <a:rPr lang="en-US" dirty="0">
                <a:effectLst/>
              </a:rPr>
              <a:t>, 170–178. </a:t>
            </a:r>
            <a:r>
              <a:rPr lang="en-US" dirty="0">
                <a:effectLst/>
                <a:hlinkClick r:id="rId5"/>
              </a:rPr>
              <a:t>https://doi.org/10.1016/j.jss.2020.08.055</a:t>
            </a: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dirty="0">
                <a:effectLst/>
              </a:rPr>
              <a:t>Miller, K. E. M., James, H. J., Holmes, G. M., &amp; Van </a:t>
            </a:r>
            <a:r>
              <a:rPr lang="en-US" dirty="0" err="1">
                <a:effectLst/>
              </a:rPr>
              <a:t>Houtven</a:t>
            </a:r>
            <a:r>
              <a:rPr lang="en-US" dirty="0">
                <a:effectLst/>
              </a:rPr>
              <a:t>, C. H. (2020). The effect of rural hospital closures 	on emergency medical service response and transport times. </a:t>
            </a:r>
            <a:r>
              <a:rPr lang="en-US" i="1" dirty="0">
                <a:effectLst/>
              </a:rPr>
              <a:t>Health Services Research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55</a:t>
            </a:r>
            <a:r>
              <a:rPr lang="en-US" dirty="0">
                <a:effectLst/>
              </a:rPr>
              <a:t>(2), 	288–	300. </a:t>
            </a:r>
            <a:r>
              <a:rPr lang="en-US" dirty="0">
                <a:effectLst/>
                <a:hlinkClick r:id="rId6"/>
              </a:rPr>
              <a:t>https://doi.org/10.1111/1475-6773.13254</a:t>
            </a: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dirty="0" err="1">
                <a:effectLst/>
              </a:rPr>
              <a:t>Sørensen</a:t>
            </a:r>
            <a:r>
              <a:rPr lang="en-US" dirty="0">
                <a:effectLst/>
              </a:rPr>
              <a:t>, J. F. L. (2008). The potential migration effect of rural hospital closures: A Danish case study. 	</a:t>
            </a:r>
            <a:r>
              <a:rPr lang="en-US" i="1" dirty="0">
                <a:effectLst/>
              </a:rPr>
              <a:t>Scandinavian Journal of Public Health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36</a:t>
            </a:r>
            <a:r>
              <a:rPr lang="en-US" dirty="0">
                <a:effectLst/>
              </a:rPr>
              <a:t>, 460–466. </a:t>
            </a:r>
            <a:r>
              <a:rPr lang="en-US" dirty="0">
                <a:effectLst/>
                <a:hlinkClick r:id="rId7"/>
              </a:rPr>
              <a:t>https://doi.org/10.1177/1403494808089554</a:t>
            </a: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B85FBB-9A44-6717-D0CA-9C1EC7FF59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“Do I Stay or Do I Go?” – A Cheboygan Story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8424E-0E86-A864-9311-63DD169A4D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31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5DE564-E792-908C-4CD9-0AC73EE37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“Do I Stay or Do I Go?” – A Cheboygan Story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3D4D05-2306-0BF1-98B6-FD5D30DF6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AA3FA-8A10-314A-A2C5-224B01E9E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236" y="838181"/>
            <a:ext cx="7229528" cy="5181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383C1B-8B04-DEF7-D805-071052079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748" y="307414"/>
            <a:ext cx="6467168" cy="1796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45A594-310B-871D-4AD1-FB7E742C7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135" y="2347047"/>
            <a:ext cx="6517278" cy="19434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6641D1-3749-0145-254E-061CB70EE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2007" y="3806577"/>
            <a:ext cx="6652174" cy="17104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04C4FF-F2BA-9966-BC1A-B10BE7F51A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271" y="5300775"/>
            <a:ext cx="6134145" cy="96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20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Hospital with solid fill">
            <a:extLst>
              <a:ext uri="{FF2B5EF4-FFF2-40B4-BE49-F238E27FC236}">
                <a16:creationId xmlns:a16="http://schemas.microsoft.com/office/drawing/2014/main" id="{11A530CB-16EC-0FB1-A4D3-65D06AF19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2968" y="1001657"/>
            <a:ext cx="4033685" cy="4033685"/>
          </a:xfrm>
          <a:prstGeom prst="rect">
            <a:avLst/>
          </a:prstGeom>
        </p:spPr>
      </p:pic>
      <p:pic>
        <p:nvPicPr>
          <p:cNvPr id="6" name="Graphic 5" descr="Hospital with solid fill">
            <a:extLst>
              <a:ext uri="{FF2B5EF4-FFF2-40B4-BE49-F238E27FC236}">
                <a16:creationId xmlns:a16="http://schemas.microsoft.com/office/drawing/2014/main" id="{EC553CFD-90AF-B564-FE69-DE2A698EE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52968" y="1001657"/>
            <a:ext cx="4033685" cy="4033685"/>
          </a:xfrm>
          <a:prstGeom prst="rect">
            <a:avLst/>
          </a:prstGeom>
        </p:spPr>
      </p:pic>
      <p:pic>
        <p:nvPicPr>
          <p:cNvPr id="10" name="Graphic 9" descr="Hospital with solid fill">
            <a:extLst>
              <a:ext uri="{FF2B5EF4-FFF2-40B4-BE49-F238E27FC236}">
                <a16:creationId xmlns:a16="http://schemas.microsoft.com/office/drawing/2014/main" id="{F6A20EE6-4775-4028-B61B-FED730E5B7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711" y="1001657"/>
            <a:ext cx="4033685" cy="403368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C5AF56-7BD7-4782-CAB2-BBF5BE859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“Do I Stay or Do I Go?” – A Cheboygan Story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E0693F-0E9C-5FAC-39A5-D5CC83C63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Graphic 4" descr="Close outline">
            <a:extLst>
              <a:ext uri="{FF2B5EF4-FFF2-40B4-BE49-F238E27FC236}">
                <a16:creationId xmlns:a16="http://schemas.microsoft.com/office/drawing/2014/main" id="{07425CAD-E6FC-587B-C16C-7E81B66D18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4012" y="688254"/>
            <a:ext cx="4660491" cy="466049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7D150BA-B408-C84A-3E84-28457C2E24BC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13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4E192F-4DDD-CA03-6E8D-915EBD2EE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“Do I Stay or Do I Go?” – A Cheboygan Story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33CD0F-AD98-E94B-31D8-9BBD4D93C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86C26-49A6-9A46-8A54-92AA96AA0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70" y="897395"/>
            <a:ext cx="11637860" cy="172556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0AD92E7-3EA1-EBA3-A0F4-AA33D541404C}"/>
              </a:ext>
            </a:extLst>
          </p:cNvPr>
          <p:cNvSpPr txBox="1">
            <a:spLocks/>
          </p:cNvSpPr>
          <p:nvPr/>
        </p:nvSpPr>
        <p:spPr>
          <a:xfrm>
            <a:off x="434991" y="3173358"/>
            <a:ext cx="4913758" cy="22810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arenR"/>
            </a:pPr>
            <a:r>
              <a:rPr lang="en-US" sz="4800" dirty="0"/>
              <a:t>People find it important to live near a hospital.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28081B-644B-C8F8-CCBE-9CE4F4237950}"/>
              </a:ext>
            </a:extLst>
          </p:cNvPr>
          <p:cNvSpPr txBox="1">
            <a:spLocks/>
          </p:cNvSpPr>
          <p:nvPr/>
        </p:nvSpPr>
        <p:spPr>
          <a:xfrm>
            <a:off x="5872229" y="3173358"/>
            <a:ext cx="5764247" cy="26325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4800" dirty="0">
                <a:solidFill>
                  <a:schemeClr val="accent2"/>
                </a:solidFill>
              </a:rPr>
              <a:t>2)</a:t>
            </a:r>
            <a:r>
              <a:rPr lang="en-US" sz="4800" dirty="0"/>
              <a:t>Young people are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4800" dirty="0"/>
              <a:t>   more likely to move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4800" dirty="0"/>
              <a:t>   than old people.</a:t>
            </a:r>
          </a:p>
        </p:txBody>
      </p:sp>
    </p:spTree>
    <p:extLst>
      <p:ext uri="{BB962C8B-B14F-4D97-AF65-F5344CB8AC3E}">
        <p14:creationId xmlns:p14="http://schemas.microsoft.com/office/powerpoint/2010/main" val="1257426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54E316-7037-0374-A367-42A1274E3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“Do I Stay or Do I Go?” – A Cheboygan Story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36E372-71CF-73A4-0EEB-F979FDF49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80CD5B0-AC77-6344-B9E5-8FBC792DC42C}"/>
              </a:ext>
            </a:extLst>
          </p:cNvPr>
          <p:cNvGrpSpPr/>
          <p:nvPr/>
        </p:nvGrpSpPr>
        <p:grpSpPr>
          <a:xfrm>
            <a:off x="3679721" y="213682"/>
            <a:ext cx="4832558" cy="6725607"/>
            <a:chOff x="3809997" y="61280"/>
            <a:chExt cx="4832558" cy="6725607"/>
          </a:xfrm>
        </p:grpSpPr>
        <p:pic>
          <p:nvPicPr>
            <p:cNvPr id="9" name="Graphic 8" descr="Arrow: Clockwise curve with solid fill">
              <a:extLst>
                <a:ext uri="{FF2B5EF4-FFF2-40B4-BE49-F238E27FC236}">
                  <a16:creationId xmlns:a16="http://schemas.microsoft.com/office/drawing/2014/main" id="{7793A4E3-289C-AAD3-FC24-7C61D5CC5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 flipH="1">
              <a:off x="4580516" y="2724849"/>
              <a:ext cx="3291519" cy="4832557"/>
            </a:xfrm>
            <a:prstGeom prst="rect">
              <a:avLst/>
            </a:prstGeom>
          </p:spPr>
        </p:pic>
        <p:pic>
          <p:nvPicPr>
            <p:cNvPr id="10" name="Graphic 9" descr="Arrow: Clockwise curve with solid fill">
              <a:extLst>
                <a:ext uri="{FF2B5EF4-FFF2-40B4-BE49-F238E27FC236}">
                  <a16:creationId xmlns:a16="http://schemas.microsoft.com/office/drawing/2014/main" id="{F648522E-A6D1-47B2-9515-5F3F7C332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 flipH="1" flipV="1">
              <a:off x="4580516" y="-709239"/>
              <a:ext cx="3291519" cy="4832558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562E61A-3CCE-C469-FC06-B3DAD179C579}"/>
              </a:ext>
            </a:extLst>
          </p:cNvPr>
          <p:cNvGrpSpPr/>
          <p:nvPr/>
        </p:nvGrpSpPr>
        <p:grpSpPr>
          <a:xfrm>
            <a:off x="8261711" y="-81288"/>
            <a:ext cx="3701689" cy="3242186"/>
            <a:chOff x="7969201" y="253182"/>
            <a:chExt cx="3701689" cy="3242186"/>
          </a:xfrm>
        </p:grpSpPr>
        <p:pic>
          <p:nvPicPr>
            <p:cNvPr id="16" name="Graphic 15" descr="Suburban scene outline">
              <a:extLst>
                <a:ext uri="{FF2B5EF4-FFF2-40B4-BE49-F238E27FC236}">
                  <a16:creationId xmlns:a16="http://schemas.microsoft.com/office/drawing/2014/main" id="{1C7282C8-CAE6-27DA-F84C-66DBB2466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28704" y="253182"/>
              <a:ext cx="3242186" cy="3242186"/>
            </a:xfrm>
            <a:prstGeom prst="rect">
              <a:avLst/>
            </a:prstGeom>
          </p:spPr>
        </p:pic>
        <p:pic>
          <p:nvPicPr>
            <p:cNvPr id="14" name="Graphic 13" descr="Family with boy with solid fill">
              <a:extLst>
                <a:ext uri="{FF2B5EF4-FFF2-40B4-BE49-F238E27FC236}">
                  <a16:creationId xmlns:a16="http://schemas.microsoft.com/office/drawing/2014/main" id="{4EDB4044-8D49-8A33-F1F4-1EE4D8179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969201" y="1746367"/>
              <a:ext cx="1238807" cy="1238807"/>
            </a:xfrm>
            <a:prstGeom prst="rect">
              <a:avLst/>
            </a:prstGeom>
          </p:spPr>
        </p:pic>
      </p:grpSp>
      <p:pic>
        <p:nvPicPr>
          <p:cNvPr id="17" name="Graphic 16" descr="Suburban scene outline">
            <a:extLst>
              <a:ext uri="{FF2B5EF4-FFF2-40B4-BE49-F238E27FC236}">
                <a16:creationId xmlns:a16="http://schemas.microsoft.com/office/drawing/2014/main" id="{F7B1CBBF-F1DB-5C03-E71B-39FE99BC78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6857" y="3697103"/>
            <a:ext cx="3242186" cy="3242186"/>
          </a:xfrm>
          <a:prstGeom prst="rect">
            <a:avLst/>
          </a:prstGeom>
        </p:spPr>
      </p:pic>
      <p:pic>
        <p:nvPicPr>
          <p:cNvPr id="4" name="Graphic 3" descr="Hospital with solid fill">
            <a:extLst>
              <a:ext uri="{FF2B5EF4-FFF2-40B4-BE49-F238E27FC236}">
                <a16:creationId xmlns:a16="http://schemas.microsoft.com/office/drawing/2014/main" id="{0B9D16EB-4397-869E-62E5-08F5D2A698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9715" y="1075399"/>
            <a:ext cx="4033685" cy="4033685"/>
          </a:xfrm>
          <a:prstGeom prst="rect">
            <a:avLst/>
          </a:prstGeom>
        </p:spPr>
      </p:pic>
      <p:pic>
        <p:nvPicPr>
          <p:cNvPr id="5" name="Graphic 4" descr="Hospital with solid fill">
            <a:extLst>
              <a:ext uri="{FF2B5EF4-FFF2-40B4-BE49-F238E27FC236}">
                <a16:creationId xmlns:a16="http://schemas.microsoft.com/office/drawing/2014/main" id="{12217E8A-D2DF-92FC-1E1D-8B99F557A0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9715" y="1075399"/>
            <a:ext cx="4033685" cy="403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68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7E564-4283-8AE2-ADD2-7B3FFCFA2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</a:t>
            </a:r>
            <a:r>
              <a:rPr lang="en-US" b="1" i="1" dirty="0"/>
              <a:t>urely</a:t>
            </a:r>
            <a:r>
              <a:rPr lang="en-US" dirty="0"/>
              <a:t> there’s a good case study for this! There’s been so many closures, and the Census provides data!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A47ED29-D9DA-9DC6-8B43-80EC2A2E5B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CFA000-38C2-F344-E543-424833904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3455" y="4218513"/>
            <a:ext cx="8705089" cy="457200"/>
          </a:xfrm>
        </p:spPr>
        <p:txBody>
          <a:bodyPr/>
          <a:lstStyle/>
          <a:p>
            <a:r>
              <a:rPr lang="en-US" dirty="0"/>
              <a:t>- </a:t>
            </a:r>
            <a:r>
              <a:rPr lang="en-US" i="1" dirty="0"/>
              <a:t>a more innocent me, earlier in the quarter.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B634FAD-36DD-9FB0-7030-266A29178C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20881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D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map of the united states&#10;&#10;Description automatically generated">
            <a:extLst>
              <a:ext uri="{FF2B5EF4-FFF2-40B4-BE49-F238E27FC236}">
                <a16:creationId xmlns:a16="http://schemas.microsoft.com/office/drawing/2014/main" id="{340145E1-1007-19AA-0CD1-9C9407D46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697985" cy="68580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7DBF82-DA62-6510-44E5-CE58016DFE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E22B857-211E-2D3D-C66D-AF2161ED1A40}"/>
              </a:ext>
            </a:extLst>
          </p:cNvPr>
          <p:cNvSpPr txBox="1">
            <a:spLocks/>
          </p:cNvSpPr>
          <p:nvPr/>
        </p:nvSpPr>
        <p:spPr>
          <a:xfrm>
            <a:off x="9802822" y="448504"/>
            <a:ext cx="2389178" cy="57713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accent3"/>
                </a:solidFill>
                <a:latin typeface="Gill Sans Nova Light" panose="020F0302020204030204" pitchFamily="34" charset="0"/>
                <a:ea typeface="+mn-ea"/>
                <a:cs typeface="Gill Sans Nova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accent3"/>
                </a:solidFill>
                <a:latin typeface="Gill Sans Nova Light" panose="020F0302020204030204" pitchFamily="34" charset="0"/>
                <a:ea typeface="+mn-ea"/>
                <a:cs typeface="Gill Sans Nova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3"/>
                </a:solidFill>
                <a:latin typeface="Gill Sans Nova Light" panose="020F0302020204030204" pitchFamily="34" charset="0"/>
                <a:ea typeface="+mn-ea"/>
                <a:cs typeface="Gill Sans Nova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Gill Sans Nova Light" panose="020F0302020204030204" pitchFamily="34" charset="0"/>
                <a:ea typeface="+mn-ea"/>
                <a:cs typeface="Gill Sans Nova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Gill Sans Nova Light" panose="020F0302020204030204" pitchFamily="34" charset="0"/>
                <a:ea typeface="+mn-ea"/>
                <a:cs typeface="Gill Sans Nova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In 2012, Cheboygan Memorial Hospital – a rural hospital in Cheboygan County, Michigan – closed, before reopening a few months later.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CB6FA2-0339-31EB-2189-DA2211E85CE7}"/>
              </a:ext>
            </a:extLst>
          </p:cNvPr>
          <p:cNvCxnSpPr/>
          <p:nvPr/>
        </p:nvCxnSpPr>
        <p:spPr>
          <a:xfrm>
            <a:off x="9697985" y="0"/>
            <a:ext cx="0" cy="68580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1091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95D8-09C8-FB18-B7D6-FDD9F04B3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604C9-3AA0-4049-1635-DA0D01063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8968" y="2990087"/>
            <a:ext cx="9534832" cy="13459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Did the Cheboygan Memorial Hospital closure </a:t>
            </a:r>
            <a:r>
              <a:rPr lang="en-US" b="1" i="1" dirty="0"/>
              <a:t>increase per capita outmigration rates </a:t>
            </a:r>
            <a:r>
              <a:rPr lang="en-US" i="1" dirty="0"/>
              <a:t>as measured by 2011 and 2016 ACS 5-Year estimates at the county subdivision and county levels?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2F17E5-2C8F-6A4B-D273-907C2811AC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“Do I Stay or Do I Go?” – A Cheboygan Story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A848B0-44A5-E215-F4D5-14204DA25E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542BF3-2A48-D74D-6659-798144C61A6A}"/>
              </a:ext>
            </a:extLst>
          </p:cNvPr>
          <p:cNvSpPr txBox="1">
            <a:spLocks/>
          </p:cNvSpPr>
          <p:nvPr/>
        </p:nvSpPr>
        <p:spPr>
          <a:xfrm>
            <a:off x="838200" y="2990088"/>
            <a:ext cx="980768" cy="598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accent3"/>
                </a:solidFill>
                <a:latin typeface="Gill Sans Nova Light" panose="020F0302020204030204" pitchFamily="34" charset="0"/>
                <a:ea typeface="+mn-ea"/>
                <a:cs typeface="Gill Sans Nova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accent3"/>
                </a:solidFill>
                <a:latin typeface="Gill Sans Nova Light" panose="020F0302020204030204" pitchFamily="34" charset="0"/>
                <a:ea typeface="+mn-ea"/>
                <a:cs typeface="Gill Sans Nova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3"/>
                </a:solidFill>
                <a:latin typeface="Gill Sans Nova Light" panose="020F0302020204030204" pitchFamily="34" charset="0"/>
                <a:ea typeface="+mn-ea"/>
                <a:cs typeface="Gill Sans Nova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Gill Sans Nova Light" panose="020F0302020204030204" pitchFamily="34" charset="0"/>
                <a:ea typeface="+mn-ea"/>
                <a:cs typeface="Gill Sans Nova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Gill Sans Nova Light" panose="020F0302020204030204" pitchFamily="34" charset="0"/>
                <a:ea typeface="+mn-ea"/>
                <a:cs typeface="Gill Sans Nova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2"/>
                </a:solidFill>
              </a:rPr>
              <a:t>RQ1)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AFCEC09-4D62-6719-4601-207BD252AB37}"/>
              </a:ext>
            </a:extLst>
          </p:cNvPr>
          <p:cNvSpPr txBox="1">
            <a:spLocks/>
          </p:cNvSpPr>
          <p:nvPr/>
        </p:nvSpPr>
        <p:spPr>
          <a:xfrm>
            <a:off x="902110" y="4749022"/>
            <a:ext cx="980768" cy="598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accent3"/>
                </a:solidFill>
                <a:latin typeface="Gill Sans Nova Light" panose="020F0302020204030204" pitchFamily="34" charset="0"/>
                <a:ea typeface="+mn-ea"/>
                <a:cs typeface="Gill Sans Nova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accent3"/>
                </a:solidFill>
                <a:latin typeface="Gill Sans Nova Light" panose="020F0302020204030204" pitchFamily="34" charset="0"/>
                <a:ea typeface="+mn-ea"/>
                <a:cs typeface="Gill Sans Nova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3"/>
                </a:solidFill>
                <a:latin typeface="Gill Sans Nova Light" panose="020F0302020204030204" pitchFamily="34" charset="0"/>
                <a:ea typeface="+mn-ea"/>
                <a:cs typeface="Gill Sans Nova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Gill Sans Nova Light" panose="020F0302020204030204" pitchFamily="34" charset="0"/>
                <a:ea typeface="+mn-ea"/>
                <a:cs typeface="Gill Sans Nova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Gill Sans Nova Light" panose="020F0302020204030204" pitchFamily="34" charset="0"/>
                <a:ea typeface="+mn-ea"/>
                <a:cs typeface="Gill Sans Nova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2"/>
                </a:solidFill>
              </a:rPr>
              <a:t>RQ2)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40A406A-9D55-5B9A-D368-D47FEC745534}"/>
              </a:ext>
            </a:extLst>
          </p:cNvPr>
          <p:cNvSpPr txBox="1">
            <a:spLocks/>
          </p:cNvSpPr>
          <p:nvPr/>
        </p:nvSpPr>
        <p:spPr>
          <a:xfrm>
            <a:off x="1818968" y="4749021"/>
            <a:ext cx="9534832" cy="16763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accent3"/>
                </a:solidFill>
                <a:latin typeface="Gill Sans Nova Light" panose="020F0302020204030204" pitchFamily="34" charset="0"/>
                <a:ea typeface="+mn-ea"/>
                <a:cs typeface="Gill Sans Nova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accent3"/>
                </a:solidFill>
                <a:latin typeface="Gill Sans Nova Light" panose="020F0302020204030204" pitchFamily="34" charset="0"/>
                <a:ea typeface="+mn-ea"/>
                <a:cs typeface="Gill Sans Nova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3"/>
                </a:solidFill>
                <a:latin typeface="Gill Sans Nova Light" panose="020F0302020204030204" pitchFamily="34" charset="0"/>
                <a:ea typeface="+mn-ea"/>
                <a:cs typeface="Gill Sans Nova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Gill Sans Nova Light" panose="020F0302020204030204" pitchFamily="34" charset="0"/>
                <a:ea typeface="+mn-ea"/>
                <a:cs typeface="Gill Sans Nova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Gill Sans Nova Light" panose="020F0302020204030204" pitchFamily="34" charset="0"/>
                <a:ea typeface="+mn-ea"/>
                <a:cs typeface="Gill Sans Nova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i="1" dirty="0"/>
              <a:t>Did the Cheboygan Memorial Hospital closure </a:t>
            </a:r>
            <a:r>
              <a:rPr lang="en-US" b="1" i="1" dirty="0"/>
              <a:t>decrease median income </a:t>
            </a:r>
            <a:r>
              <a:rPr lang="en-US" i="1" dirty="0"/>
              <a:t>or </a:t>
            </a:r>
            <a:r>
              <a:rPr lang="en-US" b="1" i="1" dirty="0"/>
              <a:t>unemployment rates</a:t>
            </a:r>
            <a:r>
              <a:rPr lang="en-US" i="1" dirty="0"/>
              <a:t> as measured by 2011 and 2016 ACS 5-Year estimates at the county subdivision and county levels?</a:t>
            </a:r>
          </a:p>
        </p:txBody>
      </p:sp>
    </p:spTree>
    <p:extLst>
      <p:ext uri="{BB962C8B-B14F-4D97-AF65-F5344CB8AC3E}">
        <p14:creationId xmlns:p14="http://schemas.microsoft.com/office/powerpoint/2010/main" val="437601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Alternatively: “Huh. Looks like it didn’t do much!”</a:t>
            </a:r>
          </a:p>
        </p:txBody>
      </p: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ral-Flourish_Win32_CP_v8" id="{BCFB3359-BC8B-4F4E-99DD-822A55018E7C}" vid="{7DF7CEC2-9D9A-40F6-95E4-E2F6E93D64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ACE2AAA-C718-435C-B4E6-95A08ACAC44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BB2F3B-6257-41BB-8B64-5AC7494F274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14EFF02-EA18-493C-972D-813DB244CB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{8BC8ADCB-0D95-4BC4-8F24-C92649609FDF}tf56410444_win32</Template>
  <TotalTime>520</TotalTime>
  <Words>725</Words>
  <Application>Microsoft Office PowerPoint</Application>
  <PresentationFormat>Widescreen</PresentationFormat>
  <Paragraphs>62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Baskerville</vt:lpstr>
      <vt:lpstr>Baskerville Old Face</vt:lpstr>
      <vt:lpstr>Calibri</vt:lpstr>
      <vt:lpstr>Gill Sans Light</vt:lpstr>
      <vt:lpstr>Gill Sans Nova</vt:lpstr>
      <vt:lpstr>Gill Sans Nova Light</vt:lpstr>
      <vt:lpstr>Office Theme</vt:lpstr>
      <vt:lpstr>Rural Hospitals</vt:lpstr>
      <vt:lpstr>PowerPoint Presentation</vt:lpstr>
      <vt:lpstr>PowerPoint Presentation</vt:lpstr>
      <vt:lpstr>PowerPoint Presentation</vt:lpstr>
      <vt:lpstr>PowerPoint Presentation</vt:lpstr>
      <vt:lpstr>Surely there’s a good case study for this! There’s been so many closures, and the Census provides data!</vt:lpstr>
      <vt:lpstr>PowerPoint Presentation</vt:lpstr>
      <vt:lpstr>Research Questions</vt:lpstr>
      <vt:lpstr>Preliminary Results</vt:lpstr>
      <vt:lpstr>An Important Note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Rural Hospitals</dc:title>
  <dc:creator>Ashley Wimer</dc:creator>
  <cp:lastModifiedBy>Ashley Wimer</cp:lastModifiedBy>
  <cp:revision>41</cp:revision>
  <dcterms:created xsi:type="dcterms:W3CDTF">2023-11-24T21:06:20Z</dcterms:created>
  <dcterms:modified xsi:type="dcterms:W3CDTF">2023-11-28T18:08:11Z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